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74" r:id="rId2"/>
    <p:sldId id="303" r:id="rId3"/>
    <p:sldId id="302" r:id="rId4"/>
    <p:sldId id="281" r:id="rId5"/>
    <p:sldId id="282" r:id="rId6"/>
    <p:sldId id="306" r:id="rId7"/>
    <p:sldId id="307" r:id="rId8"/>
    <p:sldId id="284" r:id="rId9"/>
    <p:sldId id="283" r:id="rId10"/>
    <p:sldId id="285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5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306"/>
            <p14:sldId id="307"/>
            <p14:sldId id="284"/>
            <p14:sldId id="283"/>
            <p14:sldId id="285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09/04/2023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09/04/2023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Gens &amp; Lens</a:t>
            </a:r>
          </a:p>
          <a:p>
            <a:pPr algn="r"/>
            <a:r>
              <a:rPr lang="en-GB" dirty="0">
                <a:solidFill>
                  <a:schemeClr val="tx1"/>
                </a:solidFill>
              </a:rPr>
              <a:t>Making generators composable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C77A-D93A-5310-84E5-F01E77F4831A}"/>
              </a:ext>
            </a:extLst>
          </p:cNvPr>
          <p:cNvSpPr txBox="1"/>
          <p:nvPr/>
        </p:nvSpPr>
        <p:spPr>
          <a:xfrm>
            <a:off x="127819" y="6031210"/>
            <a:ext cx="6508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Gens &amp; Lens: ジェネレータを合成可能にする</a:t>
            </a:r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Lens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Optional</a:t>
            </a:r>
            <a:endParaRPr kumimoji="0" lang="en-LV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Access to and transformation of immutable structures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B72B-4C7E-F803-0D60-F6E31E225116}"/>
              </a:ext>
            </a:extLst>
          </p:cNvPr>
          <p:cNvSpPr txBox="1"/>
          <p:nvPr/>
        </p:nvSpPr>
        <p:spPr>
          <a:xfrm>
            <a:off x="2625213" y="5729591"/>
            <a:ext cx="694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不変データ構造のアクセスを補助するライブラリ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address: Address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balance: Balance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Crypto) =&gt;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(country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Currency.CryptoCurr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(currency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    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1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composition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Lots of boilerplate code with .copy(..)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2BD57-9355-B2EF-3499-775BC7D73A83}"/>
              </a:ext>
            </a:extLst>
          </p:cNvPr>
          <p:cNvSpPr txBox="1"/>
          <p:nvPr/>
        </p:nvSpPr>
        <p:spPr>
          <a:xfrm>
            <a:off x="3524864" y="5812076"/>
            <a:ext cx="514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.copy(...) を何度も手で書くのが面倒</a:t>
            </a:r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[Address](_.country)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[Address](_.city)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[Balance](_.currency)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??? // omitted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.andThen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Optics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B8612-1B00-4EB3-63DD-815361FEC74D}"/>
              </a:ext>
            </a:extLst>
          </p:cNvPr>
          <p:cNvSpPr txBox="1"/>
          <p:nvPr/>
        </p:nvSpPr>
        <p:spPr>
          <a:xfrm>
            <a:off x="4237703" y="5837051"/>
            <a:ext cx="3716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dirty="0">
                <a:highlight>
                  <a:srgbClr val="C0C0C0"/>
                </a:highlight>
              </a:rPr>
              <a:t>Monocle を使うときれいに書ける</a:t>
            </a:r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BySetterStep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4E2C8-86CA-6D46-57D1-E14DF0A8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GivenDomainLens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endParaRPr lang="en-LV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Define optics using `given`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95752-A9D3-C395-13D1-22941E71CC5E}"/>
              </a:ext>
            </a:extLst>
          </p:cNvPr>
          <p:cNvSpPr txBox="1"/>
          <p:nvPr/>
        </p:nvSpPr>
        <p:spPr>
          <a:xfrm>
            <a:off x="3578942" y="5743814"/>
            <a:ext cx="5034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given を使ったオプティクスの定義</a:t>
            </a:r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b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Implcit optics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2400" dirty="0">
                <a:cs typeface="Courier New" panose="02070309020205020404" pitchFamily="49" charset="0"/>
              </a:rPr>
              <a:t>Optics autoderivation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No need to explicitly define optics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More requirements to the structures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Unique types for fields within the structure of cases classes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Or explicit markup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 Derivation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Further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ED53F-A525-F5CE-EE44-673E1F4D937A}"/>
              </a:ext>
            </a:extLst>
          </p:cNvPr>
          <p:cNvSpPr txBox="1"/>
          <p:nvPr/>
        </p:nvSpPr>
        <p:spPr>
          <a:xfrm>
            <a:off x="3401961" y="5837051"/>
            <a:ext cx="5388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今後の課題はオプティクスの自動導出</a:t>
            </a:r>
          </a:p>
        </p:txBody>
      </p:sp>
    </p:spTree>
    <p:extLst>
      <p:ext uri="{BB962C8B-B14F-4D97-AF65-F5344CB8AC3E}">
        <p14:creationId xmlns:p14="http://schemas.microsoft.com/office/powerpoint/2010/main" val="128601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F0510-9222-2BED-A97A-03E7B502DBDA}"/>
              </a:ext>
            </a:extLst>
          </p:cNvPr>
          <p:cNvSpPr txBox="1"/>
          <p:nvPr/>
        </p:nvSpPr>
        <p:spPr>
          <a:xfrm>
            <a:off x="3223512" y="6186637"/>
            <a:ext cx="4493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05556-8E65-4264-B7FC-4854FCB4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F64C-958D-8112-A77D-48EC8786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6" y="1671484"/>
            <a:ext cx="4058107" cy="4058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096C0-EE8C-4844-DDD8-D3111ADB2D82}"/>
              </a:ext>
            </a:extLst>
          </p:cNvPr>
          <p:cNvSpPr txBox="1"/>
          <p:nvPr/>
        </p:nvSpPr>
        <p:spPr>
          <a:xfrm>
            <a:off x="4907971" y="6041387"/>
            <a:ext cx="2251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発表資料です</a:t>
            </a:r>
          </a:p>
        </p:txBody>
      </p:sp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Tech. stack</a:t>
            </a:r>
          </a:p>
          <a:p>
            <a:r>
              <a:rPr lang="en-GB" sz="3200" dirty="0"/>
              <a:t>Composable gens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A8C38-6092-2F70-9816-8D94DC32EE97}"/>
              </a:ext>
            </a:extLst>
          </p:cNvPr>
          <p:cNvSpPr txBox="1"/>
          <p:nvPr/>
        </p:nvSpPr>
        <p:spPr>
          <a:xfrm>
            <a:off x="3579779" y="558198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問題の提起、技術スタック</a:t>
            </a:r>
          </a:p>
          <a:p>
            <a:r>
              <a:rPr lang="en-LV" sz="2400" dirty="0">
                <a:highlight>
                  <a:srgbClr val="C0C0C0"/>
                </a:highlight>
              </a:rPr>
              <a:t>合成可能な gen</a:t>
            </a:r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Westeros</a:t>
            </a:r>
          </a:p>
          <a:p>
            <a:r>
              <a:rPr lang="en-US" sz="3200" dirty="0"/>
              <a:t>Mobile bank service</a:t>
            </a:r>
          </a:p>
          <a:p>
            <a:r>
              <a:rPr lang="en-US" sz="3200" dirty="0"/>
              <a:t>Lots of corner cases in its validation logic</a:t>
            </a:r>
          </a:p>
          <a:p>
            <a:r>
              <a:rPr lang="en-US" sz="3200" dirty="0"/>
              <a:t>Using property-based tests for the logic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Bank accounts in Westeros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7BA5E-A95C-04AA-BDC8-B110430DB8B6}"/>
              </a:ext>
            </a:extLst>
          </p:cNvPr>
          <p:cNvSpPr txBox="1"/>
          <p:nvPr/>
        </p:nvSpPr>
        <p:spPr>
          <a:xfrm>
            <a:off x="2143432" y="5525353"/>
            <a:ext cx="79051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架空のウェスタロス大陸でモバイル・バンキングを作る</a:t>
            </a:r>
          </a:p>
          <a:p>
            <a:r>
              <a:rPr lang="en-LV" sz="2400" dirty="0">
                <a:highlight>
                  <a:srgbClr val="C0C0C0"/>
                </a:highlight>
              </a:rPr>
              <a:t>プロパティ・ベースでロジックをテストする</a:t>
            </a:r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V" sz="3200" dirty="0"/>
              <a:t>Lots of regions in the world</a:t>
            </a:r>
          </a:p>
          <a:p>
            <a:r>
              <a:rPr lang="en-US" sz="3200" dirty="0"/>
              <a:t>Lots of different regulations for banks: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Personal bank accounts are forbidden in </a:t>
            </a:r>
            <a:r>
              <a:rPr lang="en-GB" sz="2800" b="1" dirty="0" err="1"/>
              <a:t>Westerlands</a:t>
            </a:r>
            <a:r>
              <a:rPr lang="en-GB" sz="2800" dirty="0"/>
              <a:t>. Both fiat and crypto.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</a:t>
            </a:r>
            <a:r>
              <a:rPr lang="en-GB" sz="2800" b="1" dirty="0"/>
              <a:t>Crownlands</a:t>
            </a:r>
            <a:r>
              <a:rPr lang="en-GB" sz="2800" dirty="0"/>
              <a:t> allows using cryptocurrencies only for business and don't for personal use.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No cryptocurrencies are legal in </a:t>
            </a:r>
            <a:r>
              <a:rPr lang="en-GB" sz="2800" b="1" dirty="0"/>
              <a:t>Stormlands</a:t>
            </a:r>
            <a:r>
              <a:rPr lang="en-GB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And only </a:t>
            </a:r>
            <a:r>
              <a:rPr lang="en-GB" sz="2800" b="1" dirty="0"/>
              <a:t>Free Cities </a:t>
            </a:r>
            <a:r>
              <a:rPr lang="en-GB" sz="2800" dirty="0"/>
              <a:t>have no regulations for banks.</a:t>
            </a:r>
            <a:endParaRPr lang="en-LV" sz="2800" dirty="0"/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A2D66-0872-DC0A-1906-7037C271E845}"/>
              </a:ext>
            </a:extLst>
          </p:cNvPr>
          <p:cNvSpPr txBox="1"/>
          <p:nvPr/>
        </p:nvSpPr>
        <p:spPr>
          <a:xfrm>
            <a:off x="2433484" y="5648464"/>
            <a:ext cx="7325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000" dirty="0">
                <a:highlight>
                  <a:srgbClr val="C0C0C0"/>
                </a:highlight>
              </a:rPr>
              <a:t>地域によって異なる銀行規制。岩の王国では個人口座は禁止。</a:t>
            </a:r>
          </a:p>
          <a:p>
            <a:r>
              <a:rPr lang="en-LV" sz="2000" dirty="0">
                <a:highlight>
                  <a:srgbClr val="C0C0C0"/>
                </a:highlight>
              </a:rPr>
              <a:t>王室領では、仮想通貨は商用のみ。</a:t>
            </a:r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private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balance: Balance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effectLst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Address(country: Country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city: City)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effectLst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Balance(value: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Long,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currency: Currency)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enum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case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CoinCurr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(fiat: Coins)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case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CryptoCurr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(crypto: Crypto)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Domain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D3889-0C05-E3A4-6AAF-A6CCF6EB9294}"/>
              </a:ext>
            </a:extLst>
          </p:cNvPr>
          <p:cNvSpPr txBox="1"/>
          <p:nvPr/>
        </p:nvSpPr>
        <p:spPr>
          <a:xfrm>
            <a:off x="5383161" y="5729591"/>
            <a:ext cx="1425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ドメイン</a:t>
            </a:r>
          </a:p>
        </p:txBody>
      </p:sp>
    </p:spTree>
    <p:extLst>
      <p:ext uri="{BB962C8B-B14F-4D97-AF65-F5344CB8AC3E}">
        <p14:creationId xmlns:p14="http://schemas.microsoft.com/office/powerpoint/2010/main" val="35350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object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Account: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def </a:t>
            </a:r>
            <a:r>
              <a:rPr lang="en-GB" sz="1500" dirty="0">
                <a:solidFill>
                  <a:srgbClr val="FFC66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make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Address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balance: Balance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): Either[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Account] =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Country.Westerlands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&amp;&amp;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AccountType.Personal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ValidationError.PersonalAccountsForbidden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 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(…) // omitted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Left(…) // omitted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 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&amp;&amp;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Currency.</a:t>
            </a:r>
            <a:r>
              <a:rPr lang="en-GB" sz="1500" i="1" dirty="0" err="1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isCrypto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balance.currency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Right(Account(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balance))</a:t>
            </a:r>
            <a:endParaRPr lang="en-LV" sz="15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 in Scala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2E0D-F560-9636-31D9-8277CFAB5318}"/>
              </a:ext>
            </a:extLst>
          </p:cNvPr>
          <p:cNvSpPr txBox="1"/>
          <p:nvPr/>
        </p:nvSpPr>
        <p:spPr>
          <a:xfrm>
            <a:off x="4498258" y="5845672"/>
            <a:ext cx="3195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Scala での検証ルール</a:t>
            </a:r>
          </a:p>
        </p:txBody>
      </p:sp>
    </p:spTree>
    <p:extLst>
      <p:ext uri="{BB962C8B-B14F-4D97-AF65-F5344CB8AC3E}">
        <p14:creationId xmlns:p14="http://schemas.microsoft.com/office/powerpoint/2010/main" val="317748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ScalaCheck</a:t>
            </a:r>
            <a:endParaRPr kumimoji="0" lang="en-LV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LV" sz="3200" dirty="0">
                <a:solidFill>
                  <a:prstClr val="black"/>
                </a:solidFill>
              </a:rPr>
              <a:t>Monocle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Tech. stack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Property-based tests</a:t>
            </a:r>
          </a:p>
          <a:p>
            <a:r>
              <a:rPr lang="en-US" sz="3200" dirty="0"/>
              <a:t>Gen[T]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 err="1"/>
              <a:t>ScalaCheck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A65B5-068A-A510-132C-BFB8CEEC964F}"/>
              </a:ext>
            </a:extLst>
          </p:cNvPr>
          <p:cNvSpPr txBox="1"/>
          <p:nvPr/>
        </p:nvSpPr>
        <p:spPr>
          <a:xfrm>
            <a:off x="4006645" y="5729468"/>
            <a:ext cx="4178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V" sz="2400" dirty="0">
                <a:highlight>
                  <a:srgbClr val="C0C0C0"/>
                </a:highlight>
              </a:rPr>
              <a:t>プロパティ・ベース・テスト</a:t>
            </a:r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2252</TotalTime>
  <Words>1374</Words>
  <Application>Microsoft Macintosh PowerPoint</Application>
  <PresentationFormat>Widescreen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Open Sans</vt:lpstr>
      <vt:lpstr>OnAir_Theme</vt:lpstr>
      <vt:lpstr>PowerPoint Presentation</vt:lpstr>
      <vt:lpstr>Materials</vt:lpstr>
      <vt:lpstr>Agenda</vt:lpstr>
      <vt:lpstr>Problem definition</vt:lpstr>
      <vt:lpstr>Validation rules</vt:lpstr>
      <vt:lpstr>Domain</vt:lpstr>
      <vt:lpstr>Validation rules in Scala</vt:lpstr>
      <vt:lpstr>Tech. stack</vt:lpstr>
      <vt:lpstr>ScalaCheck</vt:lpstr>
      <vt:lpstr>Monocle</vt:lpstr>
      <vt:lpstr>Manual composition</vt:lpstr>
      <vt:lpstr>Using Monocle</vt:lpstr>
      <vt:lpstr>Using Monocle</vt:lpstr>
      <vt:lpstr>Using Monocle</vt:lpstr>
      <vt:lpstr>Implicit optics</vt:lpstr>
      <vt:lpstr>Implicit optics</vt:lpstr>
      <vt:lpstr>Implcit optics</vt:lpstr>
      <vt:lpstr>Auto Derivation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26</cp:revision>
  <dcterms:created xsi:type="dcterms:W3CDTF">2022-11-23T06:42:04Z</dcterms:created>
  <dcterms:modified xsi:type="dcterms:W3CDTF">2023-04-09T12:25:32Z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